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6" r:id="rId6"/>
    <p:sldId id="280" r:id="rId7"/>
    <p:sldId id="266" r:id="rId8"/>
    <p:sldId id="277" r:id="rId9"/>
    <p:sldId id="272" r:id="rId10"/>
    <p:sldId id="274" r:id="rId11"/>
    <p:sldId id="278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102" d="100"/>
          <a:sy n="102" d="100"/>
        </p:scale>
        <p:origin x="4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gevolazioniEconomiche" TargetMode="External"/><Relationship Id="rId2" Type="http://schemas.openxmlformats.org/officeDocument/2006/relationships/hyperlink" Target="http://www.unibo.it/Tass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OpportunitaEstero" TargetMode="External"/><Relationship Id="rId4" Type="http://schemas.openxmlformats.org/officeDocument/2006/relationships/hyperlink" Target="http://www.er-go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Tirocini" TargetMode="External"/><Relationship Id="rId2" Type="http://schemas.openxmlformats.org/officeDocument/2006/relationships/hyperlink" Target="https://almaorienta.unibo.it/tutorato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jobplacement.unibo.it/" TargetMode="External"/><Relationship Id="rId4" Type="http://schemas.openxmlformats.org/officeDocument/2006/relationships/hyperlink" Target="http://www.almaorienta.unibo.it/OrientaLavor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desk@unibo.it" TargetMode="External"/><Relationship Id="rId2" Type="http://schemas.openxmlformats.org/officeDocument/2006/relationships/hyperlink" Target="http://www.unibo.it/SegreterieStudenti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ibo.it/ammission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Mense" TargetMode="External"/><Relationship Id="rId2" Type="http://schemas.openxmlformats.org/officeDocument/2006/relationships/hyperlink" Target="http://www.unibo.it/alloggi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agevolezionetperstudenti" TargetMode="External"/><Relationship Id="rId5" Type="http://schemas.openxmlformats.org/officeDocument/2006/relationships/hyperlink" Target="http://www.unibo.it/SaleStudio" TargetMode="External"/><Relationship Id="rId4" Type="http://schemas.openxmlformats.org/officeDocument/2006/relationships/hyperlink" Target="http://www.sba.unibo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AP" TargetMode="External"/><Relationship Id="rId2" Type="http://schemas.openxmlformats.org/officeDocument/2006/relationships/hyperlink" Target="http://www.unibo.it/AssistenzaSanitari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ServizioTransculturale" TargetMode="External"/><Relationship Id="rId4" Type="http://schemas.openxmlformats.org/officeDocument/2006/relationships/hyperlink" Target="http://www.studentidisabili.unibo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://www.cla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ook.unibo.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enteAtleta" TargetMode="External"/><Relationship Id="rId2" Type="http://schemas.openxmlformats.org/officeDocument/2006/relationships/hyperlink" Target="http://www.cusb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UniboCultura" TargetMode="External"/><Relationship Id="rId5" Type="http://schemas.openxmlformats.org/officeDocument/2006/relationships/hyperlink" Target="http://www.unibo.it/AgevolazioniEventiCulturali" TargetMode="External"/><Relationship Id="rId4" Type="http://schemas.openxmlformats.org/officeDocument/2006/relationships/hyperlink" Target="http://www.unibo.it/CinemaMuseiTeatr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is.segreteriestudenti@unibo.it" TargetMode="External"/><Relationship Id="rId2" Type="http://schemas.openxmlformats.org/officeDocument/2006/relationships/hyperlink" Target="mailto:abis.dirittoallostudio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34471" y="404664"/>
            <a:ext cx="5184576" cy="2736304"/>
          </a:xfrm>
        </p:spPr>
        <p:txBody>
          <a:bodyPr/>
          <a:lstStyle/>
          <a:p>
            <a:r>
              <a:rPr lang="it-IT" sz="4000" dirty="0" smtClean="0"/>
              <a:t>SERVIZI &amp; OPPORTUNITA’</a:t>
            </a:r>
          </a:p>
          <a:p>
            <a:r>
              <a:rPr lang="it-IT" sz="4000" dirty="0" smtClean="0"/>
              <a:t>PER GLI STUDENTI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18447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Tasse e benefici economici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Orientamento e tutorato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Servizi alla persona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Lingue, matematica, soft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Sport e tempo libero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5877272"/>
            <a:ext cx="522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cap="all" dirty="0" smtClean="0"/>
              <a:t>tasse e benefici economici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0050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b="1" dirty="0"/>
              <a:t>tasse</a:t>
            </a:r>
            <a:r>
              <a:rPr lang="it-IT" dirty="0"/>
              <a:t> universitarie sono calcolate in </a:t>
            </a:r>
            <a:r>
              <a:rPr lang="it-IT" dirty="0" smtClean="0"/>
              <a:t>base alle condizioni economiche. È necessario presentare l’ISEE </a:t>
            </a:r>
            <a:r>
              <a:rPr lang="it-IT" dirty="0"/>
              <a:t>per prestazioni agevolate di diritto allo </a:t>
            </a:r>
            <a:r>
              <a:rPr lang="it-IT" dirty="0" smtClean="0"/>
              <a:t>studio </a:t>
            </a:r>
            <a:r>
              <a:rPr lang="it-IT" u="sng" dirty="0" smtClean="0"/>
              <a:t>entro il 30/10/2018</a:t>
            </a:r>
            <a:r>
              <a:rPr lang="it-IT" dirty="0" smtClean="0"/>
              <a:t>. Tutte le informazioni su: </a:t>
            </a:r>
            <a:r>
              <a:rPr lang="it-IT" b="1" dirty="0" smtClean="0">
                <a:hlinkClick r:id="rId2"/>
              </a:rPr>
              <a:t>www.unibo.it/Tasse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bandi per </a:t>
            </a:r>
            <a:r>
              <a:rPr lang="it-IT" b="1" dirty="0" smtClean="0"/>
              <a:t>borse di studio e altri benefici economici </a:t>
            </a:r>
            <a:r>
              <a:rPr lang="it-IT" dirty="0" smtClean="0"/>
              <a:t>sono pubblicati su </a:t>
            </a:r>
            <a:r>
              <a:rPr lang="it-IT" b="1" dirty="0" smtClean="0">
                <a:hlinkClick r:id="rId3"/>
              </a:rPr>
              <a:t>www.unibo.it/AgevolazioniEconomiche</a:t>
            </a:r>
            <a:r>
              <a:rPr lang="it-IT" b="1" dirty="0" smtClean="0"/>
              <a:t> </a:t>
            </a:r>
            <a:r>
              <a:rPr lang="it-IT" dirty="0" smtClean="0"/>
              <a:t>e su </a:t>
            </a:r>
            <a:r>
              <a:rPr lang="it-IT" b="1" dirty="0" smtClean="0">
                <a:hlinkClick r:id="rId4"/>
              </a:rPr>
              <a:t>www.er-go.it</a:t>
            </a:r>
            <a:r>
              <a:rPr lang="it-IT" b="1" dirty="0" smtClean="0"/>
              <a:t> </a:t>
            </a:r>
            <a:r>
              <a:rPr lang="it-IT" dirty="0" smtClean="0"/>
              <a:t>(portale dell’Azienda Regionale per il Diritto agli studi superiori ER-GO).</a:t>
            </a:r>
            <a:endParaRPr lang="it-IT" b="1" dirty="0" smtClean="0"/>
          </a:p>
          <a:p>
            <a:r>
              <a:rPr lang="it-IT" u="sng" dirty="0" smtClean="0"/>
              <a:t>Le scadenze sono diverse da bando a bando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Sono disponibili contributi finanziari per i periodi di </a:t>
            </a:r>
            <a:r>
              <a:rPr lang="it-IT" b="1" dirty="0" smtClean="0"/>
              <a:t>studio all’estero in Europa e nel resto del mondo. </a:t>
            </a:r>
            <a:r>
              <a:rPr lang="it-IT" dirty="0" smtClean="0"/>
              <a:t>Bandi e informazioni sono pubblicati su </a:t>
            </a:r>
            <a:r>
              <a:rPr lang="it-IT" b="1" dirty="0" smtClean="0">
                <a:hlinkClick r:id="rId5"/>
              </a:rPr>
              <a:t>www.unibo.it/OpportunitaEstero</a:t>
            </a:r>
            <a:endParaRPr lang="it-IT" b="1" dirty="0" smtClean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ORIENTAMENTO E TUTORATO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23528" y="1412875"/>
            <a:ext cx="8640960" cy="4608413"/>
          </a:xfrm>
        </p:spPr>
        <p:txBody>
          <a:bodyPr/>
          <a:lstStyle/>
          <a:p>
            <a:pPr algn="just"/>
            <a:r>
              <a:rPr lang="it-IT" dirty="0" smtClean="0"/>
              <a:t>I </a:t>
            </a:r>
            <a:r>
              <a:rPr lang="it-IT" b="1" dirty="0" smtClean="0"/>
              <a:t>tutor</a:t>
            </a:r>
            <a:r>
              <a:rPr lang="it-IT" dirty="0" smtClean="0"/>
              <a:t> </a:t>
            </a:r>
            <a:r>
              <a:rPr lang="it-IT" dirty="0"/>
              <a:t>sono un punto di riferimento per gli studenti durante il loro percorso </a:t>
            </a:r>
            <a:r>
              <a:rPr lang="it-IT" dirty="0" smtClean="0"/>
              <a:t>universitario sia nei </a:t>
            </a:r>
            <a:r>
              <a:rPr lang="it-IT" dirty="0"/>
              <a:t>rapporti con i docenti </a:t>
            </a:r>
            <a:r>
              <a:rPr lang="it-IT" dirty="0" smtClean="0"/>
              <a:t>sia nell’organizzazione </a:t>
            </a:r>
            <a:r>
              <a:rPr lang="it-IT" dirty="0"/>
              <a:t>delle </a:t>
            </a:r>
            <a:r>
              <a:rPr lang="it-IT" dirty="0" smtClean="0"/>
              <a:t>attività </a:t>
            </a:r>
            <a:r>
              <a:rPr lang="it-IT" dirty="0"/>
              <a:t>di studio </a:t>
            </a:r>
            <a:r>
              <a:rPr lang="it-IT" b="1" dirty="0" smtClean="0">
                <a:hlinkClick r:id="rId2"/>
              </a:rPr>
              <a:t>almaorienta.unibo.it/tutorato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 smtClean="0"/>
              <a:t>tirocini</a:t>
            </a:r>
            <a:r>
              <a:rPr lang="it-IT" dirty="0" smtClean="0"/>
              <a:t> sono un </a:t>
            </a:r>
            <a:r>
              <a:rPr lang="it-IT" dirty="0"/>
              <a:t>primo contatto col mondo del </a:t>
            </a:r>
            <a:r>
              <a:rPr lang="it-IT" dirty="0" smtClean="0"/>
              <a:t>lavoro utile per acquisire </a:t>
            </a:r>
            <a:r>
              <a:rPr lang="it-IT" dirty="0"/>
              <a:t>competenze </a:t>
            </a:r>
            <a:r>
              <a:rPr lang="it-IT" dirty="0" smtClean="0"/>
              <a:t>e </a:t>
            </a:r>
            <a:r>
              <a:rPr lang="it-IT" dirty="0"/>
              <a:t>orientare e favorire le scelte </a:t>
            </a:r>
            <a:r>
              <a:rPr lang="it-IT" dirty="0" smtClean="0"/>
              <a:t>professionali</a:t>
            </a:r>
          </a:p>
          <a:p>
            <a:pPr algn="just"/>
            <a:r>
              <a:rPr lang="it-IT" b="1" dirty="0" smtClean="0">
                <a:hlinkClick r:id="rId3"/>
              </a:rPr>
              <a:t>www.unibo.it/Tirocini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Il servizio di </a:t>
            </a:r>
            <a:r>
              <a:rPr lang="it-IT" b="1" dirty="0" smtClean="0"/>
              <a:t>orientamento </a:t>
            </a:r>
            <a:r>
              <a:rPr lang="it-IT" b="1" dirty="0"/>
              <a:t>al </a:t>
            </a:r>
            <a:r>
              <a:rPr lang="it-IT" b="1" dirty="0" smtClean="0"/>
              <a:t>lavoro </a:t>
            </a:r>
            <a:r>
              <a:rPr lang="it-IT" dirty="0" smtClean="0"/>
              <a:t>fornisce </a:t>
            </a:r>
            <a:r>
              <a:rPr lang="it-IT" dirty="0"/>
              <a:t>ai laureandi e neo-laureati strumenti di assistenza nella fase di inserimento nel mercato del lavoro</a:t>
            </a:r>
          </a:p>
          <a:p>
            <a:r>
              <a:rPr lang="it-IT" b="1" dirty="0" smtClean="0">
                <a:hlinkClick r:id="rId4"/>
              </a:rPr>
              <a:t>www.almaorienta.unibo.it/OrientaLavoro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dirty="0" smtClean="0"/>
              <a:t>Il</a:t>
            </a:r>
            <a:r>
              <a:rPr lang="it-IT" b="1" dirty="0" smtClean="0"/>
              <a:t> </a:t>
            </a:r>
            <a:r>
              <a:rPr lang="it-IT" b="1" dirty="0"/>
              <a:t>Job </a:t>
            </a:r>
            <a:r>
              <a:rPr lang="it-IT" b="1" dirty="0" smtClean="0"/>
              <a:t>Placement </a:t>
            </a:r>
            <a:r>
              <a:rPr lang="it-IT" dirty="0" smtClean="0"/>
              <a:t>mette </a:t>
            </a:r>
            <a:r>
              <a:rPr lang="it-IT" dirty="0"/>
              <a:t>in contatto i laureandi/laureati con il mondo del </a:t>
            </a:r>
            <a:r>
              <a:rPr lang="it-IT" dirty="0" smtClean="0"/>
              <a:t>lavoro </a:t>
            </a:r>
            <a:r>
              <a:rPr lang="it-IT" b="1" dirty="0" smtClean="0">
                <a:hlinkClick r:id="rId5"/>
              </a:rPr>
              <a:t>www.jobplacement.unibo.it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 smtClean="0"/>
              <a:t>SEGRETERIE STUDENTI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Segreterie Studenti accompagnano gli studenti lungo l'intero arco della loro carriera universitaria per tutti gli adempimenti amministrativi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Tutte le informazioni per sapere come contattare la segreteria studenti di riferimento </a:t>
            </a:r>
            <a:r>
              <a:rPr lang="it-IT" dirty="0"/>
              <a:t>sono disponibili su </a:t>
            </a:r>
            <a:r>
              <a:rPr lang="it-IT" b="1" dirty="0" smtClean="0">
                <a:hlinkClick r:id="rId2"/>
              </a:rPr>
              <a:t>www.unibo.it/SegreterieStudenti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INTERNATIONAL DESK</a:t>
            </a:r>
          </a:p>
          <a:p>
            <a:endParaRPr lang="it-IT" dirty="0" smtClean="0"/>
          </a:p>
          <a:p>
            <a:r>
              <a:rPr lang="it-IT" dirty="0" smtClean="0"/>
              <a:t>Lo </a:t>
            </a:r>
            <a:r>
              <a:rPr lang="it-IT" dirty="0"/>
              <a:t>sportello </a:t>
            </a:r>
            <a:r>
              <a:rPr lang="it-IT" dirty="0" smtClean="0"/>
              <a:t>studenti internazionali (</a:t>
            </a:r>
            <a:r>
              <a:rPr lang="it-IT" dirty="0" smtClean="0">
                <a:hlinkClick r:id="rId3"/>
              </a:rPr>
              <a:t>internationaldesk@unibo.it</a:t>
            </a:r>
            <a:r>
              <a:rPr lang="it-IT" dirty="0" smtClean="0"/>
              <a:t>) supporta </a:t>
            </a:r>
            <a:r>
              <a:rPr lang="it-IT" dirty="0"/>
              <a:t>e cura l’accoglienza degli studenti internazionali che si iscrivono ai corsi di studio. Offre inoltre borse di studio e altre agevolazioni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hlinkClick r:id="rId4"/>
              </a:rPr>
              <a:t>www.unibo.it/ammissioni</a:t>
            </a:r>
            <a:endParaRPr lang="it-IT" b="1" dirty="0" smtClean="0"/>
          </a:p>
          <a:p>
            <a:endParaRPr lang="it-IT" dirty="0"/>
          </a:p>
        </p:txBody>
      </p:sp>
      <p:sp>
        <p:nvSpPr>
          <p:cNvPr id="4" name="Segnaposto testo 1"/>
          <p:cNvSpPr txBox="1">
            <a:spLocks/>
          </p:cNvSpPr>
          <p:nvPr/>
        </p:nvSpPr>
        <p:spPr>
          <a:xfrm>
            <a:off x="404561" y="548731"/>
            <a:ext cx="8424862" cy="6480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5" name="Segnaposto testo 2"/>
          <p:cNvSpPr txBox="1">
            <a:spLocks/>
          </p:cNvSpPr>
          <p:nvPr/>
        </p:nvSpPr>
        <p:spPr>
          <a:xfrm>
            <a:off x="404561" y="980728"/>
            <a:ext cx="8424862" cy="540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39552" y="1484783"/>
            <a:ext cx="8280598" cy="4896545"/>
          </a:xfrm>
        </p:spPr>
        <p:txBody>
          <a:bodyPr/>
          <a:lstStyle/>
          <a:p>
            <a:r>
              <a:rPr lang="it-IT" b="1" dirty="0" smtClean="0"/>
              <a:t>Alloggi, residenze e servizi di supporto</a:t>
            </a:r>
            <a:r>
              <a:rPr lang="it-IT" dirty="0" smtClean="0"/>
              <a:t>. Informazioni sulla ricerca di alloggi e sui contratti di locazione sono pubblicate su:</a:t>
            </a:r>
          </a:p>
          <a:p>
            <a:r>
              <a:rPr lang="it-IT" b="1" dirty="0" smtClean="0">
                <a:hlinkClick r:id="rId2"/>
              </a:rPr>
              <a:t>www.unibo.it/alloggi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Mense e Punti Ristoro</a:t>
            </a:r>
            <a:endParaRPr lang="it-IT" dirty="0" smtClean="0"/>
          </a:p>
          <a:p>
            <a:r>
              <a:rPr lang="it-IT" b="1" dirty="0" smtClean="0">
                <a:hlinkClick r:id="rId3"/>
              </a:rPr>
              <a:t>www.unibo.it/Mense</a:t>
            </a:r>
            <a:endParaRPr lang="it-IT" b="1" dirty="0" smtClean="0"/>
          </a:p>
          <a:p>
            <a:r>
              <a:rPr lang="it-IT" dirty="0" smtClean="0"/>
              <a:t> </a:t>
            </a:r>
            <a:endParaRPr lang="it-IT" dirty="0"/>
          </a:p>
          <a:p>
            <a:r>
              <a:rPr lang="it-IT" b="1" dirty="0" smtClean="0"/>
              <a:t>Biblioteche e Sale studio </a:t>
            </a:r>
          </a:p>
          <a:p>
            <a:r>
              <a:rPr lang="it-IT" b="1" dirty="0" smtClean="0">
                <a:hlinkClick r:id="rId4"/>
              </a:rPr>
              <a:t>www.sba.unibo.it</a:t>
            </a:r>
            <a:endParaRPr lang="it-IT" b="1" dirty="0" smtClean="0"/>
          </a:p>
          <a:p>
            <a:r>
              <a:rPr lang="it-IT" b="1" dirty="0" smtClean="0">
                <a:hlinkClick r:id="rId5"/>
              </a:rPr>
              <a:t>www.unibo.it/SaleStudio</a:t>
            </a:r>
            <a:endParaRPr lang="it-IT" b="1" dirty="0" smtClean="0"/>
          </a:p>
          <a:p>
            <a:endParaRPr lang="it-IT" dirty="0"/>
          </a:p>
          <a:p>
            <a:r>
              <a:rPr lang="it-IT" b="1" dirty="0" smtClean="0"/>
              <a:t>Trasporti e mobilità</a:t>
            </a:r>
            <a:r>
              <a:rPr lang="it-IT" dirty="0" smtClean="0"/>
              <a:t> abbonamenti a prezzo scontato per gli studenti </a:t>
            </a:r>
            <a:r>
              <a:rPr lang="it-IT" b="1" dirty="0" smtClean="0">
                <a:hlinkClick r:id="rId6"/>
              </a:rPr>
              <a:t>www.unibo.it/agevolezionetperstudenti</a:t>
            </a:r>
            <a:endParaRPr lang="it-IT" b="1" dirty="0" smtClean="0"/>
          </a:p>
          <a:p>
            <a:endParaRPr lang="it-IT" b="1" dirty="0" smtClean="0"/>
          </a:p>
          <a:p>
            <a:endParaRPr lang="it-IT" dirty="0" smtClean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ALLA PERSONA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9"/>
            <a:ext cx="8424862" cy="5400600"/>
          </a:xfrm>
        </p:spPr>
        <p:txBody>
          <a:bodyPr/>
          <a:lstStyle/>
          <a:p>
            <a:endParaRPr lang="it-IT" dirty="0"/>
          </a:p>
          <a:p>
            <a:pPr lvl="0"/>
            <a:r>
              <a:rPr lang="it-IT" b="1" dirty="0" smtClean="0"/>
              <a:t>Assistenza </a:t>
            </a:r>
            <a:r>
              <a:rPr lang="it-IT" b="1" dirty="0"/>
              <a:t>Sanitaria </a:t>
            </a:r>
            <a:r>
              <a:rPr lang="it-IT" dirty="0"/>
              <a:t>per studenti italiani fuori sede e internazionali</a:t>
            </a:r>
          </a:p>
          <a:p>
            <a:pPr lvl="0"/>
            <a:r>
              <a:rPr lang="it-IT" b="1" dirty="0">
                <a:hlinkClick r:id="rId2"/>
              </a:rPr>
              <a:t>www.unibo.it/AssistenzaSanitaria</a:t>
            </a:r>
            <a:endParaRPr lang="it-IT" b="1" dirty="0"/>
          </a:p>
          <a:p>
            <a:endParaRPr lang="it-IT" dirty="0" smtClean="0"/>
          </a:p>
          <a:p>
            <a:pPr algn="just"/>
            <a:r>
              <a:rPr lang="it-IT" b="1" dirty="0" smtClean="0"/>
              <a:t>S.A.P. </a:t>
            </a:r>
            <a:r>
              <a:rPr lang="it-IT" b="1" dirty="0"/>
              <a:t>- Servizio di aiuto psicologico </a:t>
            </a:r>
            <a:r>
              <a:rPr lang="it-IT" dirty="0" smtClean="0"/>
              <a:t>a disposizione degli studenti che hanno problemi </a:t>
            </a:r>
            <a:r>
              <a:rPr lang="it-IT" dirty="0"/>
              <a:t>di tipo emotivo e relazionale, disturbi affettivi e comportamentali, difficoltà nella vita </a:t>
            </a:r>
            <a:r>
              <a:rPr lang="it-IT" dirty="0" smtClean="0"/>
              <a:t>universitaria </a:t>
            </a:r>
            <a:r>
              <a:rPr lang="it-IT" b="1" dirty="0" smtClean="0">
                <a:hlinkClick r:id="rId3"/>
              </a:rPr>
              <a:t>www.unibo.it/SAP</a:t>
            </a:r>
            <a:endParaRPr lang="it-IT" b="1" dirty="0" smtClean="0"/>
          </a:p>
          <a:p>
            <a:endParaRPr lang="it-IT" b="1" dirty="0"/>
          </a:p>
          <a:p>
            <a:pPr lvl="0" algn="just"/>
            <a:r>
              <a:rPr lang="it-IT" b="1" dirty="0"/>
              <a:t>Servizio per gli studenti con Disabilità e con </a:t>
            </a:r>
            <a:r>
              <a:rPr lang="it-IT" b="1" dirty="0" smtClean="0"/>
              <a:t>DSA </a:t>
            </a:r>
            <a:r>
              <a:rPr lang="it-IT" dirty="0" smtClean="0"/>
              <a:t>supporta gli studenti in queste condizioni durante tutto il percorso universitario </a:t>
            </a:r>
            <a:r>
              <a:rPr lang="it-IT" b="1" dirty="0" smtClean="0">
                <a:hlinkClick r:id="rId4"/>
              </a:rPr>
              <a:t>www.studentidisabili.unibo.it</a:t>
            </a:r>
            <a:endParaRPr lang="it-IT" b="1" dirty="0" smtClean="0"/>
          </a:p>
          <a:p>
            <a:endParaRPr lang="it-IT" dirty="0"/>
          </a:p>
          <a:p>
            <a:pPr lvl="0" algn="just"/>
            <a:r>
              <a:rPr lang="it-IT" b="1" dirty="0"/>
              <a:t>Servizio di consultazione </a:t>
            </a:r>
            <a:r>
              <a:rPr lang="it-IT" b="1" dirty="0" smtClean="0"/>
              <a:t>transculturale </a:t>
            </a:r>
            <a:r>
              <a:rPr lang="it-IT" dirty="0" smtClean="0"/>
              <a:t>è rivolto </a:t>
            </a:r>
            <a:r>
              <a:rPr lang="it-IT" dirty="0"/>
              <a:t>a studenti internazionali </a:t>
            </a:r>
            <a:r>
              <a:rPr lang="it-IT" dirty="0" smtClean="0"/>
              <a:t>che </a:t>
            </a:r>
            <a:r>
              <a:rPr lang="it-IT" dirty="0"/>
              <a:t>si trovano in un momento di difficoltà </a:t>
            </a:r>
            <a:r>
              <a:rPr lang="it-IT" dirty="0" smtClean="0"/>
              <a:t>ad adattarsi al nuovo contesto </a:t>
            </a:r>
            <a:r>
              <a:rPr lang="it-IT" dirty="0"/>
              <a:t>culturale e </a:t>
            </a:r>
            <a:r>
              <a:rPr lang="it-IT" dirty="0" smtClean="0"/>
              <a:t>sociale</a:t>
            </a:r>
            <a:endParaRPr lang="it-IT" dirty="0"/>
          </a:p>
          <a:p>
            <a:pPr lvl="0"/>
            <a:r>
              <a:rPr lang="it-IT" b="1" dirty="0" smtClean="0">
                <a:hlinkClick r:id="rId5"/>
              </a:rPr>
              <a:t>www.unibo.it/ServizioTransculturale</a:t>
            </a:r>
            <a:endParaRPr lang="it-IT" b="1" dirty="0" smtClean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STUDIARE: LINGUE, MATEMATICA, </a:t>
            </a:r>
            <a:r>
              <a:rPr lang="it-IT" i="1" dirty="0" smtClean="0"/>
              <a:t>SOFT SKILLS</a:t>
            </a:r>
            <a:endParaRPr lang="it-IT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112469"/>
          </a:xfrm>
        </p:spPr>
        <p:txBody>
          <a:bodyPr/>
          <a:lstStyle/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Centro </a:t>
            </a:r>
            <a:r>
              <a:rPr lang="it-IT" b="1" dirty="0"/>
              <a:t>Linguistico di Ateneo – </a:t>
            </a:r>
            <a:r>
              <a:rPr lang="it-IT" b="1" dirty="0" smtClean="0"/>
              <a:t>CLA </a:t>
            </a:r>
            <a:r>
              <a:rPr lang="it-IT" dirty="0" smtClean="0"/>
              <a:t>offre corsi di lingua in aula </a:t>
            </a:r>
            <a:r>
              <a:rPr lang="it-IT" dirty="0"/>
              <a:t>e moduli </a:t>
            </a:r>
            <a:r>
              <a:rPr lang="it-IT" dirty="0" err="1"/>
              <a:t>blended</a:t>
            </a:r>
            <a:r>
              <a:rPr lang="it-IT" dirty="0"/>
              <a:t> </a:t>
            </a:r>
            <a:r>
              <a:rPr lang="it-IT" dirty="0" smtClean="0"/>
              <a:t>per </a:t>
            </a:r>
            <a:r>
              <a:rPr lang="it-IT" dirty="0"/>
              <a:t>prepararsi a sostenere la prova di idoneità linguistica </a:t>
            </a:r>
            <a:r>
              <a:rPr lang="it-IT" dirty="0" smtClean="0"/>
              <a:t>o per i programmi di mobilità internazionale. </a:t>
            </a:r>
            <a:r>
              <a:rPr lang="it-IT" b="1" dirty="0" smtClean="0">
                <a:hlinkClick r:id="rId2"/>
              </a:rPr>
              <a:t>www.cla.unibo.it</a:t>
            </a:r>
            <a:endParaRPr lang="it-IT" b="1" dirty="0" smtClean="0"/>
          </a:p>
          <a:p>
            <a:endParaRPr lang="it-IT" dirty="0" smtClean="0"/>
          </a:p>
          <a:p>
            <a:pPr algn="just"/>
            <a:r>
              <a:rPr lang="it-IT" b="1" dirty="0" err="1" smtClean="0"/>
              <a:t>AlmaMathematica</a:t>
            </a:r>
            <a:r>
              <a:rPr lang="it-IT" b="1" dirty="0" smtClean="0"/>
              <a:t> </a:t>
            </a:r>
            <a:r>
              <a:rPr lang="it-IT" dirty="0" smtClean="0"/>
              <a:t>fornisce supporto </a:t>
            </a:r>
            <a:r>
              <a:rPr lang="it-IT" dirty="0"/>
              <a:t>didattico per migliorare la preparazione matematica necessaria ad assolvere gli Obblighi Formativi </a:t>
            </a:r>
            <a:r>
              <a:rPr lang="it-IT" dirty="0" smtClean="0"/>
              <a:t>Aggiuntivi. </a:t>
            </a:r>
            <a:r>
              <a:rPr lang="it-IT" b="1" dirty="0" smtClean="0">
                <a:hlinkClick r:id="rId3"/>
              </a:rPr>
              <a:t>www.almaorienta.unibo.it/AlmaMathematica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BOOK </a:t>
            </a:r>
            <a:r>
              <a:rPr lang="it-IT" b="1" dirty="0"/>
              <a:t>– UniBo Open </a:t>
            </a:r>
            <a:r>
              <a:rPr lang="it-IT" b="1" dirty="0" smtClean="0"/>
              <a:t>Knowledge </a:t>
            </a:r>
            <a:r>
              <a:rPr lang="it-IT" dirty="0"/>
              <a:t>P</a:t>
            </a:r>
            <a:r>
              <a:rPr lang="it-IT" dirty="0" smtClean="0"/>
              <a:t>iattaforma che ospita </a:t>
            </a:r>
            <a:r>
              <a:rPr lang="it-IT" dirty="0" err="1"/>
              <a:t>MOOCs</a:t>
            </a:r>
            <a:r>
              <a:rPr lang="it-IT" dirty="0"/>
              <a:t>, corsi in rete di formazione a distanza su tematiche specifiche (sviluppo delle soft </a:t>
            </a:r>
            <a:r>
              <a:rPr lang="it-IT" dirty="0" err="1"/>
              <a:t>skills</a:t>
            </a:r>
            <a:r>
              <a:rPr lang="it-IT" dirty="0"/>
              <a:t>, insegnamento di lingua e della cultura italiane...). L’iscrizione ai corsi, aperta a tutti e gratuita, permette di ottenere un certificato di frequenza a fine </a:t>
            </a:r>
            <a:r>
              <a:rPr lang="it-IT" dirty="0" smtClean="0"/>
              <a:t>percorso. </a:t>
            </a:r>
            <a:r>
              <a:rPr lang="it-IT" b="1" dirty="0" smtClean="0">
                <a:hlinkClick r:id="rId4"/>
              </a:rPr>
              <a:t>www.book.unibo.it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SPORT E TEMPO LIBERO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040461"/>
          </a:xfrm>
        </p:spPr>
        <p:txBody>
          <a:bodyPr/>
          <a:lstStyle/>
          <a:p>
            <a:pPr algn="just"/>
            <a:r>
              <a:rPr lang="it-IT" b="1" dirty="0"/>
              <a:t>CUSB - </a:t>
            </a:r>
            <a:r>
              <a:rPr lang="it-IT" dirty="0"/>
              <a:t>Centro Universitario Sportivo </a:t>
            </a:r>
            <a:r>
              <a:rPr lang="it-IT" dirty="0" smtClean="0"/>
              <a:t>Bologna dove praticare attività sportiva anche a livello agonistico </a:t>
            </a:r>
            <a:r>
              <a:rPr lang="it-IT" b="1" dirty="0" smtClean="0">
                <a:hlinkClick r:id="rId2"/>
              </a:rPr>
              <a:t>www.cusb.unibo.it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Status </a:t>
            </a:r>
            <a:r>
              <a:rPr lang="it-IT" b="1" dirty="0"/>
              <a:t>di “studente-atleta”</a:t>
            </a:r>
            <a:endParaRPr lang="it-IT" dirty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Progetto “Dual career studente-atleta” </a:t>
            </a:r>
            <a:r>
              <a:rPr lang="it-IT" dirty="0" smtClean="0"/>
              <a:t>consente </a:t>
            </a:r>
            <a:r>
              <a:rPr lang="it-IT" dirty="0"/>
              <a:t>ad atleti di </a:t>
            </a:r>
            <a:r>
              <a:rPr lang="it-IT" dirty="0" smtClean="0"/>
              <a:t>alto livello </a:t>
            </a:r>
            <a:r>
              <a:rPr lang="it-IT" dirty="0"/>
              <a:t>di conciliare lo studio universitario con la </a:t>
            </a:r>
            <a:r>
              <a:rPr lang="it-IT" dirty="0" smtClean="0"/>
              <a:t>pratica </a:t>
            </a:r>
            <a:r>
              <a:rPr lang="it-IT" dirty="0"/>
              <a:t>agonistica sportiva </a:t>
            </a:r>
            <a:r>
              <a:rPr lang="it-IT" b="1" dirty="0" smtClean="0">
                <a:hlinkClick r:id="rId3"/>
              </a:rPr>
              <a:t>www.unibo.it/StudenteAtleta</a:t>
            </a:r>
            <a:endParaRPr lang="it-IT" b="1" dirty="0" smtClean="0"/>
          </a:p>
          <a:p>
            <a:endParaRPr lang="it-IT" dirty="0"/>
          </a:p>
          <a:p>
            <a:pPr algn="just"/>
            <a:r>
              <a:rPr lang="it-IT" dirty="0" smtClean="0"/>
              <a:t>Tutte le opportunità per fruire di </a:t>
            </a:r>
            <a:r>
              <a:rPr lang="it-IT" b="1" dirty="0" smtClean="0"/>
              <a:t>attività culturali a prezzi ridotti </a:t>
            </a:r>
            <a:r>
              <a:rPr lang="it-IT" dirty="0" smtClean="0"/>
              <a:t>sono indicate </a:t>
            </a:r>
            <a:r>
              <a:rPr lang="it-IT" dirty="0"/>
              <a:t>sulla pagina </a:t>
            </a:r>
            <a:endParaRPr lang="it-IT" dirty="0" smtClean="0"/>
          </a:p>
          <a:p>
            <a:pPr algn="just"/>
            <a:r>
              <a:rPr lang="it-IT" b="1" dirty="0" smtClean="0">
                <a:hlinkClick r:id="rId4"/>
              </a:rPr>
              <a:t>www.unibo.it/CinemaMuseiTeatri</a:t>
            </a:r>
            <a:r>
              <a:rPr lang="it-IT" b="1" dirty="0" smtClean="0"/>
              <a:t>  </a:t>
            </a:r>
            <a:r>
              <a:rPr lang="it-IT" b="1" dirty="0" smtClean="0">
                <a:hlinkClick r:id="rId5"/>
              </a:rPr>
              <a:t>www.unibo.it/AgevolazioniEventiCulturali</a:t>
            </a:r>
            <a:endParaRPr lang="it-IT" b="1" dirty="0" smtClean="0"/>
          </a:p>
          <a:p>
            <a:pPr algn="just"/>
            <a:endParaRPr lang="it-IT" dirty="0"/>
          </a:p>
          <a:p>
            <a:pPr algn="just"/>
            <a:r>
              <a:rPr lang="it-IT" dirty="0"/>
              <a:t>La Newsletter </a:t>
            </a:r>
            <a:r>
              <a:rPr lang="it-IT" b="1" dirty="0" err="1"/>
              <a:t>UniboCultura</a:t>
            </a:r>
            <a:r>
              <a:rPr lang="it-IT" b="1" dirty="0"/>
              <a:t> </a:t>
            </a:r>
            <a:r>
              <a:rPr lang="it-IT" dirty="0"/>
              <a:t>segnala rassegne, incontri ed eventi culturali promossi </a:t>
            </a:r>
            <a:r>
              <a:rPr lang="it-IT" dirty="0" smtClean="0"/>
              <a:t>dall’Ateneo. Per iscriversi </a:t>
            </a:r>
            <a:r>
              <a:rPr lang="it-IT" b="1" dirty="0" smtClean="0">
                <a:hlinkClick r:id="rId6"/>
              </a:rPr>
              <a:t>www.unibo.it/UniboCultura</a:t>
            </a:r>
            <a:endParaRPr lang="it-IT" b="1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AREA BIBLIOTECHE </a:t>
            </a: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E SERVIZI ALLO STUDIO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2"/>
              </a:rPr>
              <a:t>abis.dirittoallostudio@unibo.it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3"/>
              </a:rPr>
              <a:t>abis.segreteriestudenti@unibo.it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634</Words>
  <Application>Microsoft Office PowerPoint</Application>
  <PresentationFormat>Presentazione su schermo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Milena Romagnoli</cp:lastModifiedBy>
  <cp:revision>92</cp:revision>
  <cp:lastPrinted>2018-09-14T10:12:37Z</cp:lastPrinted>
  <dcterms:created xsi:type="dcterms:W3CDTF">2017-11-13T10:11:35Z</dcterms:created>
  <dcterms:modified xsi:type="dcterms:W3CDTF">2018-09-14T10:49:56Z</dcterms:modified>
</cp:coreProperties>
</file>